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6"/>
  </p:notesMasterIdLst>
  <p:sldIdLst>
    <p:sldId id="256" r:id="rId2"/>
    <p:sldId id="257" r:id="rId3"/>
    <p:sldId id="269" r:id="rId4"/>
    <p:sldId id="262" r:id="rId5"/>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6862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46" d="100"/>
          <a:sy n="46" d="100"/>
        </p:scale>
        <p:origin x="-2064" y="-10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smtClean="0">
                <a:latin typeface="+mn-lt"/>
                <a:cs typeface="+mn-cs"/>
              </a:defRPr>
            </a:lvl1pPr>
          </a:lstStyle>
          <a:p>
            <a:pPr>
              <a:defRPr/>
            </a:pPr>
            <a:fld id="{C4EA1330-5E68-4F08-9A87-B3E2483C5EA6}" type="datetimeFigureOut">
              <a:rPr lang="he-IL"/>
              <a:pPr>
                <a:defRPr/>
              </a:pPr>
              <a:t>י"ז/שבט/תשע"ד</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noProof="0" smtClean="0"/>
              <a:t>לחץ כדי לערוך סגנונות טקסט של תבנית בסיס</a:t>
            </a:r>
          </a:p>
          <a:p>
            <a:pPr lvl="1"/>
            <a:r>
              <a:rPr lang="he-IL" noProof="0" smtClean="0"/>
              <a:t>רמה שנייה</a:t>
            </a:r>
          </a:p>
          <a:p>
            <a:pPr lvl="2"/>
            <a:r>
              <a:rPr lang="he-IL" noProof="0" smtClean="0"/>
              <a:t>רמה שלישית</a:t>
            </a:r>
          </a:p>
          <a:p>
            <a:pPr lvl="3"/>
            <a:r>
              <a:rPr lang="he-IL" noProof="0" smtClean="0"/>
              <a:t>רמה רביעית</a:t>
            </a:r>
          </a:p>
          <a:p>
            <a:pPr lvl="4"/>
            <a:r>
              <a:rPr lang="he-IL" noProof="0" smtClean="0"/>
              <a:t>רמה חמישית</a:t>
            </a:r>
            <a:endParaRPr lang="he-IL" noProof="0"/>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fontAlgn="auto">
              <a:spcBef>
                <a:spcPts val="0"/>
              </a:spcBef>
              <a:spcAft>
                <a:spcPts val="0"/>
              </a:spcAft>
              <a:defRPr sz="1200" smtClean="0">
                <a:latin typeface="+mn-lt"/>
                <a:cs typeface="+mn-cs"/>
              </a:defRPr>
            </a:lvl1pPr>
          </a:lstStyle>
          <a:p>
            <a:pPr>
              <a:defRPr/>
            </a:pPr>
            <a:fld id="{E4E7E20F-6941-4034-B5E7-A3BD4B9FA4AF}" type="slidenum">
              <a:rPr lang="he-IL"/>
              <a:pPr>
                <a:defRPr/>
              </a:pPr>
              <a:t>‹#›</a:t>
            </a:fld>
            <a:endParaRPr lang="he-IL"/>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mn-lt"/>
        <a:ea typeface="+mn-ea"/>
        <a:cs typeface="+mn-cs"/>
      </a:defRPr>
    </a:lvl1pPr>
    <a:lvl2pPr marL="457200" algn="r" rtl="1" fontAlgn="base">
      <a:spcBef>
        <a:spcPct val="30000"/>
      </a:spcBef>
      <a:spcAft>
        <a:spcPct val="0"/>
      </a:spcAft>
      <a:defRPr sz="1200" kern="1200">
        <a:solidFill>
          <a:schemeClr val="tx1"/>
        </a:solidFill>
        <a:latin typeface="+mn-lt"/>
        <a:ea typeface="+mn-ea"/>
        <a:cs typeface="+mn-cs"/>
      </a:defRPr>
    </a:lvl2pPr>
    <a:lvl3pPr marL="914400" algn="r" rtl="1" fontAlgn="base">
      <a:spcBef>
        <a:spcPct val="30000"/>
      </a:spcBef>
      <a:spcAft>
        <a:spcPct val="0"/>
      </a:spcAft>
      <a:defRPr sz="1200" kern="1200">
        <a:solidFill>
          <a:schemeClr val="tx1"/>
        </a:solidFill>
        <a:latin typeface="+mn-lt"/>
        <a:ea typeface="+mn-ea"/>
        <a:cs typeface="+mn-cs"/>
      </a:defRPr>
    </a:lvl3pPr>
    <a:lvl4pPr marL="1371600" algn="r" rtl="1" fontAlgn="base">
      <a:spcBef>
        <a:spcPct val="30000"/>
      </a:spcBef>
      <a:spcAft>
        <a:spcPct val="0"/>
      </a:spcAft>
      <a:defRPr sz="1200" kern="1200">
        <a:solidFill>
          <a:schemeClr val="tx1"/>
        </a:solidFill>
        <a:latin typeface="+mn-lt"/>
        <a:ea typeface="+mn-ea"/>
        <a:cs typeface="+mn-cs"/>
      </a:defRPr>
    </a:lvl4pPr>
    <a:lvl5pPr marL="1828800" algn="r" rtl="1" fontAlgn="base">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5B91BB08-B619-465C-BB4D-F188F584F8FE}" type="datetimeFigureOut">
              <a:rPr lang="he-IL"/>
              <a:pPr>
                <a:defRPr/>
              </a:pPr>
              <a:t>י"ז/שבט/תשע"ד</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F7B28935-0EBD-4DF0-BCCE-1DE73834050A}" type="slidenum">
              <a:rPr lang="he-IL"/>
              <a:pPr>
                <a:defRPr/>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39B84351-B96E-49A0-9676-D354502A6F71}" type="datetimeFigureOut">
              <a:rPr lang="he-IL"/>
              <a:pPr>
                <a:defRPr/>
              </a:pPr>
              <a:t>י"ז/שבט/תשע"ד</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6642B87D-0EB2-444D-A7F3-A1428912E172}" type="slidenum">
              <a:rPr lang="he-IL"/>
              <a:pPr>
                <a:defRPr/>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E963679B-AA4E-41E9-BCA1-BD6BEC74D5BB}" type="datetimeFigureOut">
              <a:rPr lang="he-IL"/>
              <a:pPr>
                <a:defRPr/>
              </a:pPr>
              <a:t>י"ז/שבט/תשע"ד</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8322C2D2-5A9F-461B-8D15-F2CAC78989C3}" type="slidenum">
              <a:rPr lang="he-IL"/>
              <a:pPr>
                <a:defRPr/>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489D0A39-52DB-4DDC-B201-04EFBA61A874}" type="datetimeFigureOut">
              <a:rPr lang="he-IL"/>
              <a:pPr>
                <a:defRPr/>
              </a:pPr>
              <a:t>י"ז/שבט/תשע"ד</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F2305F84-9434-4F0B-9A08-D0095B55105B}" type="slidenum">
              <a:rPr lang="he-IL"/>
              <a:pPr>
                <a:defRPr/>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pPr>
              <a:defRPr/>
            </a:pPr>
            <a:fld id="{4F6DE562-1FA9-4106-A1E4-3C89849F77A1}" type="datetimeFigureOut">
              <a:rPr lang="he-IL"/>
              <a:pPr>
                <a:defRPr/>
              </a:pPr>
              <a:t>י"ז/שבט/תשע"ד</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99FA8610-80FA-4171-97FA-D75743E6AB81}" type="slidenum">
              <a:rPr lang="he-IL"/>
              <a:pPr>
                <a:defRPr/>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3"/>
          <p:cNvSpPr>
            <a:spLocks noGrp="1"/>
          </p:cNvSpPr>
          <p:nvPr>
            <p:ph type="dt" sz="half" idx="10"/>
          </p:nvPr>
        </p:nvSpPr>
        <p:spPr/>
        <p:txBody>
          <a:bodyPr/>
          <a:lstStyle>
            <a:lvl1pPr>
              <a:defRPr/>
            </a:lvl1pPr>
          </a:lstStyle>
          <a:p>
            <a:pPr>
              <a:defRPr/>
            </a:pPr>
            <a:fld id="{EAE17302-37DE-4C0A-B52A-8078ECA1DBFB}" type="datetimeFigureOut">
              <a:rPr lang="he-IL"/>
              <a:pPr>
                <a:defRPr/>
              </a:pPr>
              <a:t>י"ז/שבט/תשע"ד</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084C7BC4-CA79-4072-A942-55B1B89993D6}" type="slidenum">
              <a:rPr lang="he-IL"/>
              <a:pPr>
                <a:defRPr/>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3"/>
          <p:cNvSpPr>
            <a:spLocks noGrp="1"/>
          </p:cNvSpPr>
          <p:nvPr>
            <p:ph type="dt" sz="half" idx="10"/>
          </p:nvPr>
        </p:nvSpPr>
        <p:spPr/>
        <p:txBody>
          <a:bodyPr/>
          <a:lstStyle>
            <a:lvl1pPr>
              <a:defRPr/>
            </a:lvl1pPr>
          </a:lstStyle>
          <a:p>
            <a:pPr>
              <a:defRPr/>
            </a:pPr>
            <a:fld id="{95523BDD-8741-4C74-8992-0E91A47D01C0}" type="datetimeFigureOut">
              <a:rPr lang="he-IL"/>
              <a:pPr>
                <a:defRPr/>
              </a:pPr>
              <a:t>י"ז/שבט/תשע"ד</a:t>
            </a:fld>
            <a:endParaRPr lang="he-IL"/>
          </a:p>
        </p:txBody>
      </p:sp>
      <p:sp>
        <p:nvSpPr>
          <p:cNvPr id="8"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9" name="מציין מיקום של מספר שקופית 5"/>
          <p:cNvSpPr>
            <a:spLocks noGrp="1"/>
          </p:cNvSpPr>
          <p:nvPr>
            <p:ph type="sldNum" sz="quarter" idx="12"/>
          </p:nvPr>
        </p:nvSpPr>
        <p:spPr/>
        <p:txBody>
          <a:bodyPr/>
          <a:lstStyle>
            <a:lvl1pPr>
              <a:defRPr/>
            </a:lvl1pPr>
          </a:lstStyle>
          <a:p>
            <a:pPr>
              <a:defRPr/>
            </a:pPr>
            <a:fld id="{EB5BE427-D85B-42A9-AE45-C10E46FF9A4E}" type="slidenum">
              <a:rPr lang="he-IL"/>
              <a:pPr>
                <a:defRPr/>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3"/>
          <p:cNvSpPr>
            <a:spLocks noGrp="1"/>
          </p:cNvSpPr>
          <p:nvPr>
            <p:ph type="dt" sz="half" idx="10"/>
          </p:nvPr>
        </p:nvSpPr>
        <p:spPr/>
        <p:txBody>
          <a:bodyPr/>
          <a:lstStyle>
            <a:lvl1pPr>
              <a:defRPr/>
            </a:lvl1pPr>
          </a:lstStyle>
          <a:p>
            <a:pPr>
              <a:defRPr/>
            </a:pPr>
            <a:fld id="{EAF45740-FA89-4F55-96EB-6B6611616580}" type="datetimeFigureOut">
              <a:rPr lang="he-IL"/>
              <a:pPr>
                <a:defRPr/>
              </a:pPr>
              <a:t>י"ז/שבט/תשע"ד</a:t>
            </a:fld>
            <a:endParaRPr lang="he-IL"/>
          </a:p>
        </p:txBody>
      </p:sp>
      <p:sp>
        <p:nvSpPr>
          <p:cNvPr id="4"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5" name="מציין מיקום של מספר שקופית 5"/>
          <p:cNvSpPr>
            <a:spLocks noGrp="1"/>
          </p:cNvSpPr>
          <p:nvPr>
            <p:ph type="sldNum" sz="quarter" idx="12"/>
          </p:nvPr>
        </p:nvSpPr>
        <p:spPr/>
        <p:txBody>
          <a:bodyPr/>
          <a:lstStyle>
            <a:lvl1pPr>
              <a:defRPr/>
            </a:lvl1pPr>
          </a:lstStyle>
          <a:p>
            <a:pPr>
              <a:defRPr/>
            </a:pPr>
            <a:fld id="{11BBD7DE-BA43-419F-9EEB-BF415173CFC8}" type="slidenum">
              <a:rPr lang="he-IL"/>
              <a:pPr>
                <a:defRPr/>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nvPr>
        </p:nvSpPr>
        <p:spPr/>
        <p:txBody>
          <a:bodyPr/>
          <a:lstStyle>
            <a:lvl1pPr>
              <a:defRPr/>
            </a:lvl1pPr>
          </a:lstStyle>
          <a:p>
            <a:pPr>
              <a:defRPr/>
            </a:pPr>
            <a:fld id="{54458457-B4CE-42BD-AACC-B9E4FEFBF74E}" type="datetimeFigureOut">
              <a:rPr lang="he-IL"/>
              <a:pPr>
                <a:defRPr/>
              </a:pPr>
              <a:t>י"ז/שבט/תשע"ד</a:t>
            </a:fld>
            <a:endParaRPr lang="he-IL"/>
          </a:p>
        </p:txBody>
      </p:sp>
      <p:sp>
        <p:nvSpPr>
          <p:cNvPr id="3"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4" name="מציין מיקום של מספר שקופית 5"/>
          <p:cNvSpPr>
            <a:spLocks noGrp="1"/>
          </p:cNvSpPr>
          <p:nvPr>
            <p:ph type="sldNum" sz="quarter" idx="12"/>
          </p:nvPr>
        </p:nvSpPr>
        <p:spPr/>
        <p:txBody>
          <a:bodyPr/>
          <a:lstStyle>
            <a:lvl1pPr>
              <a:defRPr/>
            </a:lvl1pPr>
          </a:lstStyle>
          <a:p>
            <a:pPr>
              <a:defRPr/>
            </a:pPr>
            <a:fld id="{04CC83B8-DD05-4B2F-8103-10D22E643FFE}" type="slidenum">
              <a:rPr lang="he-IL"/>
              <a:pPr>
                <a:defRPr/>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02AA4BC2-ABBB-47AD-BDB2-6D259DDE390F}" type="datetimeFigureOut">
              <a:rPr lang="he-IL"/>
              <a:pPr>
                <a:defRPr/>
              </a:pPr>
              <a:t>י"ז/שבט/תשע"ד</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6DD81C4D-996B-44B1-BB6C-283645EC2801}" type="slidenum">
              <a:rPr lang="he-IL"/>
              <a:pPr>
                <a:defRPr/>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102214F7-B5CC-4CF9-89BF-9638C2B56EE1}" type="datetimeFigureOut">
              <a:rPr lang="he-IL"/>
              <a:pPr>
                <a:defRPr/>
              </a:pPr>
              <a:t>י"ז/שבט/תשע"ד</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895BCFCD-155B-4DBF-8F60-26478297E44D}" type="slidenum">
              <a:rPr lang="he-IL"/>
              <a:pPr>
                <a:defRPr/>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מציין מיקום של כותרת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1027" name="מציין מיקום טקסט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F31A5CE-EC06-4788-8701-DD0AA6FE04C2}" type="datetimeFigureOut">
              <a:rPr lang="he-IL"/>
              <a:pPr>
                <a:defRPr/>
              </a:pPr>
              <a:t>י"ז/שבט/תשע"ד</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2213C7E0-3E9A-4299-9C37-8BA3ACE498E3}" type="slidenum">
              <a:rPr lang="he-IL"/>
              <a:pPr>
                <a:defRPr/>
              </a:pPr>
              <a:t>‹#›</a:t>
            </a:fld>
            <a:endParaRPr lang="he-I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1" fontAlgn="base">
        <a:spcBef>
          <a:spcPct val="0"/>
        </a:spcBef>
        <a:spcAft>
          <a:spcPct val="0"/>
        </a:spcAft>
        <a:defRPr sz="4400" kern="1200">
          <a:solidFill>
            <a:schemeClr val="tx1"/>
          </a:solidFill>
          <a:latin typeface="+mj-lt"/>
          <a:ea typeface="+mj-ea"/>
          <a:cs typeface="+mj-cs"/>
        </a:defRPr>
      </a:lvl1pPr>
      <a:lvl2pPr algn="ctr" rtl="1" fontAlgn="base">
        <a:spcBef>
          <a:spcPct val="0"/>
        </a:spcBef>
        <a:spcAft>
          <a:spcPct val="0"/>
        </a:spcAft>
        <a:defRPr sz="4400">
          <a:solidFill>
            <a:schemeClr val="tx1"/>
          </a:solidFill>
          <a:latin typeface="Calibri" pitchFamily="34" charset="0"/>
          <a:cs typeface="Times New Roman" pitchFamily="18" charset="0"/>
        </a:defRPr>
      </a:lvl2pPr>
      <a:lvl3pPr algn="ctr" rtl="1" fontAlgn="base">
        <a:spcBef>
          <a:spcPct val="0"/>
        </a:spcBef>
        <a:spcAft>
          <a:spcPct val="0"/>
        </a:spcAft>
        <a:defRPr sz="4400">
          <a:solidFill>
            <a:schemeClr val="tx1"/>
          </a:solidFill>
          <a:latin typeface="Calibri" pitchFamily="34" charset="0"/>
          <a:cs typeface="Times New Roman" pitchFamily="18" charset="0"/>
        </a:defRPr>
      </a:lvl3pPr>
      <a:lvl4pPr algn="ctr" rtl="1" fontAlgn="base">
        <a:spcBef>
          <a:spcPct val="0"/>
        </a:spcBef>
        <a:spcAft>
          <a:spcPct val="0"/>
        </a:spcAft>
        <a:defRPr sz="4400">
          <a:solidFill>
            <a:schemeClr val="tx1"/>
          </a:solidFill>
          <a:latin typeface="Calibri" pitchFamily="34" charset="0"/>
          <a:cs typeface="Times New Roman" pitchFamily="18" charset="0"/>
        </a:defRPr>
      </a:lvl4pPr>
      <a:lvl5pPr algn="ctr" rtl="1" fontAlgn="base">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רשים זרימה: תהליך חלופי 3"/>
          <p:cNvSpPr/>
          <p:nvPr/>
        </p:nvSpPr>
        <p:spPr>
          <a:xfrm>
            <a:off x="1000100" y="857232"/>
            <a:ext cx="7858180" cy="2000264"/>
          </a:xfrm>
          <a:prstGeom prst="flowChartAlternateProcess">
            <a:avLst/>
          </a:prstGeom>
          <a:solidFill>
            <a:srgbClr val="00B050"/>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2800" dirty="0"/>
              <a:t>נוער  – קיבוץ חולדה</a:t>
            </a:r>
            <a:endParaRPr lang="he-IL" sz="2800" dirty="0"/>
          </a:p>
        </p:txBody>
      </p:sp>
      <p:sp>
        <p:nvSpPr>
          <p:cNvPr id="5" name="מלבן 4"/>
          <p:cNvSpPr/>
          <p:nvPr/>
        </p:nvSpPr>
        <p:spPr>
          <a:xfrm>
            <a:off x="8358214" y="571480"/>
            <a:ext cx="642942" cy="2571768"/>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4343" name="Picture 2"/>
          <p:cNvPicPr>
            <a:picLocks noChangeAspect="1" noChangeArrowheads="1"/>
          </p:cNvPicPr>
          <p:nvPr/>
        </p:nvPicPr>
        <p:blipFill>
          <a:blip r:embed="rId2"/>
          <a:srcRect l="16992" t="15005" r="73047" b="70703"/>
          <a:stretch>
            <a:fillRect/>
          </a:stretch>
        </p:blipFill>
        <p:spPr bwMode="auto">
          <a:xfrm>
            <a:off x="142875" y="3643313"/>
            <a:ext cx="2185988" cy="2857500"/>
          </a:xfrm>
          <a:prstGeom prst="rect">
            <a:avLst/>
          </a:prstGeom>
          <a:noFill/>
          <a:ln w="9525">
            <a:noFill/>
            <a:miter lim="800000"/>
            <a:headEnd/>
            <a:tailEnd/>
          </a:ln>
        </p:spPr>
      </p:pic>
      <p:pic>
        <p:nvPicPr>
          <p:cNvPr id="14344" name="Picture 2" descr="http://t3.gstatic.com/images?q=tbn:ANd9GcRICYz1Xc7qxGvXNvWLVOkqr7YRmLh1IUK6JaIhP6CFAM6ueYn3Xg"/>
          <p:cNvPicPr>
            <a:picLocks noChangeAspect="1" noChangeArrowheads="1"/>
          </p:cNvPicPr>
          <p:nvPr/>
        </p:nvPicPr>
        <p:blipFill>
          <a:blip r:embed="rId3"/>
          <a:srcRect/>
          <a:stretch>
            <a:fillRect/>
          </a:stretch>
        </p:blipFill>
        <p:spPr bwMode="auto">
          <a:xfrm>
            <a:off x="4786313" y="4354513"/>
            <a:ext cx="3714750" cy="2503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רשים זרימה: תהליך חלופי 1"/>
          <p:cNvSpPr/>
          <p:nvPr/>
        </p:nvSpPr>
        <p:spPr>
          <a:xfrm>
            <a:off x="642910" y="500042"/>
            <a:ext cx="8358246" cy="928694"/>
          </a:xfrm>
          <a:prstGeom prst="flowChartAlternateProcess">
            <a:avLst/>
          </a:prstGeom>
          <a:solidFill>
            <a:srgbClr val="00B050"/>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 name="מלבן 2"/>
          <p:cNvSpPr/>
          <p:nvPr/>
        </p:nvSpPr>
        <p:spPr>
          <a:xfrm>
            <a:off x="8572528" y="357166"/>
            <a:ext cx="428628" cy="1214446"/>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27" name="TextBox 26"/>
          <p:cNvSpPr txBox="1"/>
          <p:nvPr/>
        </p:nvSpPr>
        <p:spPr>
          <a:xfrm>
            <a:off x="1903413" y="571500"/>
            <a:ext cx="6311900" cy="523875"/>
          </a:xfrm>
          <a:prstGeom prst="rect">
            <a:avLst/>
          </a:prstGeom>
          <a:noFill/>
        </p:spPr>
        <p:txBody>
          <a:bodyPr wrap="none" rtlCol="1">
            <a:spAutoFit/>
          </a:bodyPr>
          <a:lstStyle/>
          <a:p>
            <a:pPr fontAlgn="auto">
              <a:spcBef>
                <a:spcPts val="0"/>
              </a:spcBef>
              <a:spcAft>
                <a:spcPts val="0"/>
              </a:spcAft>
              <a:defRPr/>
            </a:pPr>
            <a:r>
              <a:rPr lang="he-IL" sz="2800" b="1" dirty="0">
                <a:solidFill>
                  <a:schemeClr val="bg1"/>
                </a:solidFill>
                <a:effectLst>
                  <a:outerShdw blurRad="38100" dist="38100" dir="2700000" algn="tl">
                    <a:srgbClr val="000000">
                      <a:alpha val="43137"/>
                    </a:srgbClr>
                  </a:outerShdw>
                </a:effectLst>
                <a:latin typeface="+mn-lt"/>
                <a:cs typeface="+mn-cs"/>
              </a:rPr>
              <a:t>החינוך הבלתי פורמלי- קהילתי – אני מאמין</a:t>
            </a:r>
            <a:endParaRPr lang="he-IL" sz="2800" b="1" dirty="0">
              <a:solidFill>
                <a:schemeClr val="bg1"/>
              </a:solidFill>
              <a:effectLst>
                <a:outerShdw blurRad="38100" dist="38100" dir="2700000" algn="tl">
                  <a:srgbClr val="000000">
                    <a:alpha val="43137"/>
                  </a:srgbClr>
                </a:outerShdw>
              </a:effectLst>
              <a:latin typeface="+mn-lt"/>
              <a:cs typeface="+mn-cs"/>
            </a:endParaRPr>
          </a:p>
        </p:txBody>
      </p:sp>
      <p:sp>
        <p:nvSpPr>
          <p:cNvPr id="15368" name="TextBox 28"/>
          <p:cNvSpPr txBox="1">
            <a:spLocks noChangeArrowheads="1"/>
          </p:cNvSpPr>
          <p:nvPr/>
        </p:nvSpPr>
        <p:spPr bwMode="auto">
          <a:xfrm>
            <a:off x="755650" y="1785938"/>
            <a:ext cx="7561263" cy="4246562"/>
          </a:xfrm>
          <a:prstGeom prst="rect">
            <a:avLst/>
          </a:prstGeom>
          <a:noFill/>
          <a:ln w="9525">
            <a:noFill/>
            <a:miter lim="800000"/>
            <a:headEnd/>
            <a:tailEnd/>
          </a:ln>
        </p:spPr>
        <p:txBody>
          <a:bodyPr>
            <a:spAutoFit/>
          </a:bodyPr>
          <a:lstStyle/>
          <a:p>
            <a:r>
              <a:rPr lang="he-IL">
                <a:latin typeface="Calibri" pitchFamily="34" charset="0"/>
              </a:rPr>
              <a:t> </a:t>
            </a:r>
          </a:p>
          <a:p>
            <a:pPr>
              <a:buFont typeface="Wingdings" pitchFamily="2" charset="2"/>
              <a:buChar char="§"/>
            </a:pPr>
            <a:r>
              <a:rPr lang="he-IL">
                <a:latin typeface="Calibri" pitchFamily="34" charset="0"/>
              </a:rPr>
              <a:t> אנו מאמינים כי מערכת החינוך הבלתי פורמלי- קהילתי הנה נכס חשוב של הקהילה      ומהווה מרכיב משמעותי בתעודת הזהות שלה.</a:t>
            </a:r>
          </a:p>
          <a:p>
            <a:pPr>
              <a:buFont typeface="Wingdings" pitchFamily="2" charset="2"/>
              <a:buChar char="§"/>
            </a:pPr>
            <a:endParaRPr lang="he-IL">
              <a:latin typeface="Calibri" pitchFamily="34" charset="0"/>
            </a:endParaRPr>
          </a:p>
          <a:p>
            <a:pPr>
              <a:buFont typeface="Wingdings" pitchFamily="2" charset="2"/>
              <a:buChar char="§"/>
            </a:pPr>
            <a:r>
              <a:rPr lang="he-IL">
                <a:latin typeface="Calibri" pitchFamily="34" charset="0"/>
              </a:rPr>
              <a:t>מערכת החינוך הבלתי פורמלי מצטרפת לחינוך הפורמלי בבתי הספר ולחינוך בבית ותפקידה לאפשר לילדים ולנוער להתנסות בחיי חברה מאורגנים, בעלי משמעות ותוכן ערכיים, למצות את הפוטנציאל האישי של כל ילד ונער ולחזק את הקשר בינו לבין הקהילה המתהווה.</a:t>
            </a:r>
          </a:p>
          <a:p>
            <a:pPr>
              <a:buFont typeface="Wingdings" pitchFamily="2" charset="2"/>
              <a:buChar char="§"/>
            </a:pPr>
            <a:endParaRPr lang="he-IL">
              <a:latin typeface="Calibri" pitchFamily="34" charset="0"/>
            </a:endParaRPr>
          </a:p>
          <a:p>
            <a:pPr>
              <a:buFont typeface="Wingdings" pitchFamily="2" charset="2"/>
              <a:buChar char="§"/>
            </a:pPr>
            <a:r>
              <a:rPr lang="he-IL">
                <a:latin typeface="Calibri" pitchFamily="34" charset="0"/>
              </a:rPr>
              <a:t>החינוך בכלל והחינוך הבלתי פורמלי בפרט מהווה מרכיב מהותי בזהות הקהילה ואינו מוצר צריכה</a:t>
            </a:r>
          </a:p>
          <a:p>
            <a:pPr>
              <a:buFont typeface="Wingdings" pitchFamily="2" charset="2"/>
              <a:buChar char="§"/>
            </a:pPr>
            <a:endParaRPr lang="he-IL">
              <a:latin typeface="Calibri" pitchFamily="34" charset="0"/>
            </a:endParaRPr>
          </a:p>
          <a:p>
            <a:pPr>
              <a:buFont typeface="Wingdings" pitchFamily="2" charset="2"/>
              <a:buChar char="§"/>
            </a:pPr>
            <a:r>
              <a:rPr lang="he-IL">
                <a:latin typeface="Calibri" pitchFamily="34" charset="0"/>
              </a:rPr>
              <a:t>חינוך שווה השקעה, יוצר אבן שואבת לקהילה ושכרה גדול מההשקעה.</a:t>
            </a:r>
          </a:p>
          <a:p>
            <a:r>
              <a:rPr lang="he-IL">
                <a:latin typeface="Calibri" pitchFamily="34" charset="0"/>
              </a:rPr>
              <a:t> </a:t>
            </a:r>
          </a:p>
          <a:p>
            <a:pPr>
              <a:buFont typeface="Wingdings" pitchFamily="2" charset="2"/>
              <a:buChar char="§"/>
            </a:pPr>
            <a:endParaRPr lang="he-IL">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רשים זרימה: תהליך חלופי 1"/>
          <p:cNvSpPr/>
          <p:nvPr/>
        </p:nvSpPr>
        <p:spPr>
          <a:xfrm>
            <a:off x="642910" y="500042"/>
            <a:ext cx="8358246" cy="928694"/>
          </a:xfrm>
          <a:prstGeom prst="flowChartAlternateProcess">
            <a:avLst/>
          </a:prstGeom>
          <a:solidFill>
            <a:srgbClr val="00B050"/>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 name="מלבן 2"/>
          <p:cNvSpPr/>
          <p:nvPr/>
        </p:nvSpPr>
        <p:spPr>
          <a:xfrm>
            <a:off x="8572528" y="357166"/>
            <a:ext cx="428628" cy="1214446"/>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27" name="TextBox 26"/>
          <p:cNvSpPr txBox="1"/>
          <p:nvPr/>
        </p:nvSpPr>
        <p:spPr>
          <a:xfrm>
            <a:off x="2325688" y="571500"/>
            <a:ext cx="5889625" cy="523875"/>
          </a:xfrm>
          <a:prstGeom prst="rect">
            <a:avLst/>
          </a:prstGeom>
          <a:noFill/>
        </p:spPr>
        <p:txBody>
          <a:bodyPr wrap="none" rtlCol="1">
            <a:spAutoFit/>
          </a:bodyPr>
          <a:lstStyle/>
          <a:p>
            <a:pPr fontAlgn="auto">
              <a:spcBef>
                <a:spcPts val="0"/>
              </a:spcBef>
              <a:spcAft>
                <a:spcPts val="0"/>
              </a:spcAft>
              <a:defRPr/>
            </a:pPr>
            <a:r>
              <a:rPr lang="he-IL" sz="2800" b="1" dirty="0">
                <a:solidFill>
                  <a:schemeClr val="bg1"/>
                </a:solidFill>
                <a:effectLst>
                  <a:outerShdw blurRad="38100" dist="38100" dir="2700000" algn="tl">
                    <a:srgbClr val="000000">
                      <a:alpha val="43137"/>
                    </a:srgbClr>
                  </a:outerShdw>
                </a:effectLst>
                <a:latin typeface="+mn-lt"/>
                <a:cs typeface="+mn-cs"/>
              </a:rPr>
              <a:t>החינוך הבלתי פורמלי- קהילתי – מטרות</a:t>
            </a:r>
            <a:endParaRPr lang="he-IL" sz="2800" b="1" dirty="0">
              <a:solidFill>
                <a:schemeClr val="bg1"/>
              </a:solidFill>
              <a:effectLst>
                <a:outerShdw blurRad="38100" dist="38100" dir="2700000" algn="tl">
                  <a:srgbClr val="000000">
                    <a:alpha val="43137"/>
                  </a:srgbClr>
                </a:outerShdw>
              </a:effectLst>
              <a:latin typeface="+mn-lt"/>
              <a:cs typeface="+mn-cs"/>
            </a:endParaRPr>
          </a:p>
        </p:txBody>
      </p:sp>
      <p:sp>
        <p:nvSpPr>
          <p:cNvPr id="16392" name="TextBox 28"/>
          <p:cNvSpPr txBox="1">
            <a:spLocks noChangeArrowheads="1"/>
          </p:cNvSpPr>
          <p:nvPr/>
        </p:nvSpPr>
        <p:spPr bwMode="auto">
          <a:xfrm>
            <a:off x="971550" y="1785938"/>
            <a:ext cx="7600950" cy="3416300"/>
          </a:xfrm>
          <a:prstGeom prst="rect">
            <a:avLst/>
          </a:prstGeom>
          <a:noFill/>
          <a:ln w="9525">
            <a:noFill/>
            <a:miter lim="800000"/>
            <a:headEnd/>
            <a:tailEnd/>
          </a:ln>
        </p:spPr>
        <p:txBody>
          <a:bodyPr>
            <a:spAutoFit/>
          </a:bodyPr>
          <a:lstStyle/>
          <a:p>
            <a:r>
              <a:rPr lang="he-IL">
                <a:latin typeface="Calibri" pitchFamily="34" charset="0"/>
              </a:rPr>
              <a:t> </a:t>
            </a:r>
          </a:p>
          <a:p>
            <a:pPr>
              <a:buFont typeface="Wingdings" pitchFamily="2" charset="2"/>
              <a:buChar char="§"/>
            </a:pPr>
            <a:r>
              <a:rPr lang="he-IL">
                <a:latin typeface="Calibri" pitchFamily="34" charset="0"/>
              </a:rPr>
              <a:t> המטרת העל – שילוב </a:t>
            </a:r>
            <a:r>
              <a:rPr lang="he-IL" b="1">
                <a:latin typeface="Calibri" pitchFamily="34" charset="0"/>
              </a:rPr>
              <a:t>כל</a:t>
            </a:r>
            <a:r>
              <a:rPr lang="he-IL">
                <a:latin typeface="Calibri" pitchFamily="34" charset="0"/>
              </a:rPr>
              <a:t> בני הנוער בפעילות ובעשיה המשותפת של הנוער עם         הקהילה כולה </a:t>
            </a:r>
          </a:p>
          <a:p>
            <a:pPr>
              <a:buFont typeface="Wingdings" pitchFamily="2" charset="2"/>
              <a:buChar char="§"/>
            </a:pPr>
            <a:endParaRPr lang="he-IL">
              <a:latin typeface="Calibri" pitchFamily="34" charset="0"/>
            </a:endParaRPr>
          </a:p>
          <a:p>
            <a:pPr>
              <a:buFont typeface="Wingdings" pitchFamily="2" charset="2"/>
              <a:buChar char="§"/>
            </a:pPr>
            <a:r>
              <a:rPr lang="he-IL">
                <a:latin typeface="Calibri" pitchFamily="34" charset="0"/>
              </a:rPr>
              <a:t>יצירת מוקד חברתי, תרבותי וערכי הפועל באופן אוטונומי בו לוקחים כולם.</a:t>
            </a:r>
          </a:p>
          <a:p>
            <a:pPr>
              <a:buFont typeface="Wingdings" pitchFamily="2" charset="2"/>
              <a:buChar char="§"/>
            </a:pPr>
            <a:endParaRPr lang="he-IL">
              <a:latin typeface="Calibri" pitchFamily="34" charset="0"/>
            </a:endParaRPr>
          </a:p>
          <a:p>
            <a:pPr>
              <a:buFont typeface="Wingdings" pitchFamily="2" charset="2"/>
              <a:buChar char="§"/>
            </a:pPr>
            <a:r>
              <a:rPr lang="he-IL">
                <a:latin typeface="Calibri" pitchFamily="34" charset="0"/>
              </a:rPr>
              <a:t>חינוך הנוער לאחריות, מנהיגות, מעורבות חברתית וקהילתית</a:t>
            </a:r>
          </a:p>
          <a:p>
            <a:pPr>
              <a:buFont typeface="Wingdings" pitchFamily="2" charset="2"/>
              <a:buChar char="§"/>
            </a:pPr>
            <a:endParaRPr lang="he-IL">
              <a:latin typeface="Calibri" pitchFamily="34" charset="0"/>
            </a:endParaRPr>
          </a:p>
          <a:p>
            <a:pPr>
              <a:buFont typeface="Wingdings" pitchFamily="2" charset="2"/>
              <a:buChar char="§"/>
            </a:pPr>
            <a:r>
              <a:rPr lang="he-IL">
                <a:latin typeface="Calibri" pitchFamily="34" charset="0"/>
              </a:rPr>
              <a:t>ביסוס מסורות בקהילה</a:t>
            </a:r>
          </a:p>
          <a:p>
            <a:pPr>
              <a:buFont typeface="Wingdings" pitchFamily="2" charset="2"/>
              <a:buChar char="§"/>
            </a:pPr>
            <a:endParaRPr lang="he-IL">
              <a:latin typeface="Calibri" pitchFamily="34" charset="0"/>
            </a:endParaRPr>
          </a:p>
          <a:p>
            <a:r>
              <a:rPr lang="he-IL">
                <a:latin typeface="Calibri" pitchFamily="34" charset="0"/>
              </a:rPr>
              <a:t>  </a:t>
            </a:r>
          </a:p>
          <a:p>
            <a:pPr>
              <a:buFont typeface="Wingdings" pitchFamily="2" charset="2"/>
              <a:buChar char="§"/>
            </a:pPr>
            <a:endParaRPr lang="he-IL">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רשים זרימה: תהליך חלופי 1"/>
          <p:cNvSpPr/>
          <p:nvPr/>
        </p:nvSpPr>
        <p:spPr>
          <a:xfrm>
            <a:off x="642910" y="500042"/>
            <a:ext cx="8358246" cy="928694"/>
          </a:xfrm>
          <a:prstGeom prst="flowChartAlternateProcess">
            <a:avLst/>
          </a:prstGeom>
          <a:solidFill>
            <a:srgbClr val="00B050"/>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 name="מלבן 2"/>
          <p:cNvSpPr/>
          <p:nvPr/>
        </p:nvSpPr>
        <p:spPr>
          <a:xfrm>
            <a:off x="8572528" y="357166"/>
            <a:ext cx="428628" cy="1214446"/>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27" name="TextBox 26"/>
          <p:cNvSpPr txBox="1"/>
          <p:nvPr/>
        </p:nvSpPr>
        <p:spPr>
          <a:xfrm>
            <a:off x="5148263" y="571500"/>
            <a:ext cx="3067050" cy="523875"/>
          </a:xfrm>
          <a:prstGeom prst="rect">
            <a:avLst/>
          </a:prstGeom>
          <a:noFill/>
        </p:spPr>
        <p:txBody>
          <a:bodyPr wrap="none" rtlCol="1">
            <a:spAutoFit/>
          </a:bodyPr>
          <a:lstStyle/>
          <a:p>
            <a:pPr fontAlgn="auto">
              <a:spcBef>
                <a:spcPts val="0"/>
              </a:spcBef>
              <a:spcAft>
                <a:spcPts val="0"/>
              </a:spcAft>
              <a:defRPr/>
            </a:pPr>
            <a:r>
              <a:rPr lang="he-IL" sz="2800" b="1" dirty="0">
                <a:solidFill>
                  <a:schemeClr val="bg1"/>
                </a:solidFill>
                <a:effectLst>
                  <a:outerShdw blurRad="38100" dist="38100" dir="2700000" algn="tl">
                    <a:srgbClr val="000000">
                      <a:alpha val="43137"/>
                    </a:srgbClr>
                  </a:outerShdw>
                </a:effectLst>
                <a:latin typeface="+mn-lt"/>
                <a:cs typeface="+mn-cs"/>
              </a:rPr>
              <a:t>תנועת בני המושבים</a:t>
            </a:r>
            <a:endParaRPr lang="he-IL" sz="2800" b="1" dirty="0">
              <a:solidFill>
                <a:schemeClr val="bg1"/>
              </a:solidFill>
              <a:effectLst>
                <a:outerShdw blurRad="38100" dist="38100" dir="2700000" algn="tl">
                  <a:srgbClr val="000000">
                    <a:alpha val="43137"/>
                  </a:srgbClr>
                </a:outerShdw>
              </a:effectLst>
              <a:latin typeface="+mn-lt"/>
              <a:cs typeface="+mn-cs"/>
            </a:endParaRPr>
          </a:p>
        </p:txBody>
      </p:sp>
      <p:pic>
        <p:nvPicPr>
          <p:cNvPr id="17416" name="Picture 5"/>
          <p:cNvPicPr>
            <a:picLocks noChangeAspect="1" noChangeArrowheads="1"/>
          </p:cNvPicPr>
          <p:nvPr/>
        </p:nvPicPr>
        <p:blipFill>
          <a:blip r:embed="rId2"/>
          <a:srcRect/>
          <a:stretch>
            <a:fillRect/>
          </a:stretch>
        </p:blipFill>
        <p:spPr bwMode="auto">
          <a:xfrm>
            <a:off x="642938" y="2708275"/>
            <a:ext cx="1120775" cy="2182813"/>
          </a:xfrm>
          <a:prstGeom prst="rect">
            <a:avLst/>
          </a:prstGeom>
          <a:noFill/>
          <a:ln w="9525">
            <a:noFill/>
            <a:miter lim="800000"/>
            <a:headEnd/>
            <a:tailEnd/>
          </a:ln>
        </p:spPr>
      </p:pic>
      <p:sp>
        <p:nvSpPr>
          <p:cNvPr id="13" name="TextBox 12"/>
          <p:cNvSpPr txBox="1"/>
          <p:nvPr/>
        </p:nvSpPr>
        <p:spPr>
          <a:xfrm>
            <a:off x="2195513" y="2060575"/>
            <a:ext cx="6192837" cy="3527425"/>
          </a:xfrm>
          <a:prstGeom prst="rect">
            <a:avLst/>
          </a:prstGeom>
          <a:noFill/>
        </p:spPr>
        <p:txBody>
          <a:bodyPr rtlCol="1">
            <a:spAutoFit/>
          </a:bodyPr>
          <a:lstStyle/>
          <a:p>
            <a:pPr marL="342900" indent="-342900" fontAlgn="auto">
              <a:lnSpc>
                <a:spcPct val="120000"/>
              </a:lnSpc>
              <a:spcBef>
                <a:spcPts val="0"/>
              </a:spcBef>
              <a:spcAft>
                <a:spcPts val="0"/>
              </a:spcAft>
              <a:buFont typeface="Wingdings" panose="05000000000000000000" pitchFamily="2" charset="2"/>
              <a:buChar char="§"/>
              <a:defRPr/>
            </a:pPr>
            <a:r>
              <a:rPr lang="he-IL" dirty="0">
                <a:latin typeface="+mn-lt"/>
                <a:cs typeface="+mn-cs"/>
              </a:rPr>
              <a:t>על מנת לתמוך בחזון הוחלט בשיתוף ההורים להקים קן של תנועת בני </a:t>
            </a:r>
            <a:r>
              <a:rPr lang="he-IL" dirty="0">
                <a:latin typeface="+mn-lt"/>
                <a:cs typeface="+mn-cs"/>
              </a:rPr>
              <a:t>המושבים</a:t>
            </a:r>
          </a:p>
          <a:p>
            <a:pPr marL="342900" indent="-342900" fontAlgn="auto">
              <a:lnSpc>
                <a:spcPct val="120000"/>
              </a:lnSpc>
              <a:spcBef>
                <a:spcPts val="0"/>
              </a:spcBef>
              <a:spcAft>
                <a:spcPts val="0"/>
              </a:spcAft>
              <a:buFont typeface="Wingdings" panose="05000000000000000000" pitchFamily="2" charset="2"/>
              <a:buChar char="§"/>
              <a:defRPr/>
            </a:pPr>
            <a:endParaRPr lang="he-IL" dirty="0">
              <a:latin typeface="+mn-lt"/>
              <a:cs typeface="+mn-cs"/>
            </a:endParaRPr>
          </a:p>
          <a:p>
            <a:pPr marL="342900" indent="-342900" fontAlgn="auto">
              <a:lnSpc>
                <a:spcPct val="120000"/>
              </a:lnSpc>
              <a:spcBef>
                <a:spcPts val="0"/>
              </a:spcBef>
              <a:spcAft>
                <a:spcPts val="0"/>
              </a:spcAft>
              <a:buFont typeface="Wingdings" panose="05000000000000000000" pitchFamily="2" charset="2"/>
              <a:buChar char="§"/>
              <a:defRPr/>
            </a:pPr>
            <a:r>
              <a:rPr lang="he-IL" dirty="0">
                <a:latin typeface="+mn-lt"/>
                <a:cs typeface="+mn-cs"/>
              </a:rPr>
              <a:t>נוי סלע </a:t>
            </a:r>
            <a:r>
              <a:rPr lang="he-IL" dirty="0" err="1">
                <a:latin typeface="+mn-lt"/>
                <a:cs typeface="+mn-cs"/>
              </a:rPr>
              <a:t>מד"ב</a:t>
            </a:r>
            <a:r>
              <a:rPr lang="he-IL" dirty="0">
                <a:latin typeface="+mn-lt"/>
                <a:cs typeface="+mn-cs"/>
              </a:rPr>
              <a:t> חולדה יציג את הפעילות עד כה:</a:t>
            </a:r>
          </a:p>
          <a:p>
            <a:pPr marL="800100" lvl="1" indent="-342900" fontAlgn="auto">
              <a:lnSpc>
                <a:spcPct val="120000"/>
              </a:lnSpc>
              <a:spcBef>
                <a:spcPts val="0"/>
              </a:spcBef>
              <a:spcAft>
                <a:spcPts val="0"/>
              </a:spcAft>
              <a:buFont typeface="Wingdings" panose="05000000000000000000" pitchFamily="2" charset="2"/>
              <a:buChar char="§"/>
              <a:defRPr/>
            </a:pPr>
            <a:r>
              <a:rPr lang="he-IL" dirty="0">
                <a:latin typeface="+mn-lt"/>
                <a:cs typeface="+mn-cs"/>
              </a:rPr>
              <a:t>סקירת פעילות עד כה – שלב הקמה וביסוס הפעילות</a:t>
            </a:r>
          </a:p>
          <a:p>
            <a:pPr marL="800100" lvl="1" indent="-342900" fontAlgn="auto">
              <a:lnSpc>
                <a:spcPct val="120000"/>
              </a:lnSpc>
              <a:spcBef>
                <a:spcPts val="0"/>
              </a:spcBef>
              <a:spcAft>
                <a:spcPts val="0"/>
              </a:spcAft>
              <a:buFont typeface="Wingdings" panose="05000000000000000000" pitchFamily="2" charset="2"/>
              <a:buChar char="§"/>
              <a:defRPr/>
            </a:pPr>
            <a:r>
              <a:rPr lang="he-IL" dirty="0">
                <a:latin typeface="+mn-lt"/>
                <a:cs typeface="+mn-cs"/>
              </a:rPr>
              <a:t>הרציונל החינוכי על פי שכבות</a:t>
            </a:r>
          </a:p>
          <a:p>
            <a:pPr marL="800100" lvl="1" indent="-342900" fontAlgn="auto">
              <a:lnSpc>
                <a:spcPct val="120000"/>
              </a:lnSpc>
              <a:spcBef>
                <a:spcPts val="0"/>
              </a:spcBef>
              <a:spcAft>
                <a:spcPts val="0"/>
              </a:spcAft>
              <a:buFont typeface="Wingdings" panose="05000000000000000000" pitchFamily="2" charset="2"/>
              <a:buChar char="§"/>
              <a:defRPr/>
            </a:pPr>
            <a:r>
              <a:rPr lang="he-IL" dirty="0">
                <a:latin typeface="+mn-lt"/>
                <a:cs typeface="+mn-cs"/>
              </a:rPr>
              <a:t>השאיפה לעתיד</a:t>
            </a:r>
            <a:endParaRPr lang="he-IL" dirty="0">
              <a:latin typeface="+mn-lt"/>
              <a:cs typeface="+mn-cs"/>
            </a:endParaRPr>
          </a:p>
          <a:p>
            <a:pPr algn="ctr" fontAlgn="auto">
              <a:lnSpc>
                <a:spcPct val="120000"/>
              </a:lnSpc>
              <a:spcBef>
                <a:spcPts val="0"/>
              </a:spcBef>
              <a:spcAft>
                <a:spcPts val="0"/>
              </a:spcAft>
              <a:defRPr/>
            </a:pPr>
            <a:endParaRPr lang="he-IL" sz="2000" dirty="0">
              <a:latin typeface="+mn-lt"/>
              <a:cs typeface="+mn-cs"/>
            </a:endParaRPr>
          </a:p>
          <a:p>
            <a:pPr algn="ctr" fontAlgn="auto">
              <a:lnSpc>
                <a:spcPct val="120000"/>
              </a:lnSpc>
              <a:spcBef>
                <a:spcPts val="0"/>
              </a:spcBef>
              <a:spcAft>
                <a:spcPts val="0"/>
              </a:spcAft>
              <a:defRPr/>
            </a:pPr>
            <a:endParaRPr lang="he-IL" sz="2000" dirty="0">
              <a:latin typeface="+mn-lt"/>
              <a:cs typeface="+mn-cs"/>
            </a:endParaRPr>
          </a:p>
          <a:p>
            <a:pPr algn="ctr" fontAlgn="auto">
              <a:lnSpc>
                <a:spcPct val="120000"/>
              </a:lnSpc>
              <a:spcBef>
                <a:spcPts val="0"/>
              </a:spcBef>
              <a:spcAft>
                <a:spcPts val="0"/>
              </a:spcAft>
              <a:defRPr/>
            </a:pPr>
            <a:endParaRPr lang="he-IL" sz="2000" dirty="0">
              <a:latin typeface="+mn-lt"/>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796</TotalTime>
  <Words>170</Words>
  <Application>Microsoft Office PowerPoint</Application>
  <PresentationFormat>On-screen Show (4:3)</PresentationFormat>
  <Paragraphs>30</Paragraphs>
  <Slides>4</Slides>
  <Notes>0</Notes>
  <HiddenSlides>0</HiddenSlides>
  <MMClips>0</MMClips>
  <ScaleCrop>false</ScaleCrop>
  <HeadingPairs>
    <vt:vector size="6" baseType="variant">
      <vt:variant>
        <vt:lpstr>גופנים בשימוש</vt:lpstr>
      </vt:variant>
      <vt:variant>
        <vt:i4>4</vt:i4>
      </vt:variant>
      <vt:variant>
        <vt:lpstr>תבנית עיצוב</vt:lpstr>
      </vt:variant>
      <vt:variant>
        <vt:i4>1</vt:i4>
      </vt:variant>
      <vt:variant>
        <vt:lpstr>כותרות שקופיות</vt:lpstr>
      </vt:variant>
      <vt:variant>
        <vt:i4>4</vt:i4>
      </vt:variant>
    </vt:vector>
  </HeadingPairs>
  <TitlesOfParts>
    <vt:vector size="9" baseType="lpstr">
      <vt:lpstr>Calibri</vt:lpstr>
      <vt:lpstr>Arial</vt:lpstr>
      <vt:lpstr>Times New Roman</vt:lpstr>
      <vt:lpstr>Wingdings</vt:lpstr>
      <vt:lpstr>ערכת נושא Office</vt:lpstr>
      <vt:lpstr>שקופית 1</vt:lpstr>
      <vt:lpstr>שקופית 2</vt:lpstr>
      <vt:lpstr>שקופית 3</vt:lpstr>
      <vt:lpstr>שקופית 4</vt:lpstr>
    </vt:vector>
  </TitlesOfParts>
  <Company>Bank Hapoalim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BANK HAPOALIM</dc:creator>
  <cp:lastModifiedBy>user</cp:lastModifiedBy>
  <cp:revision>47</cp:revision>
  <dcterms:created xsi:type="dcterms:W3CDTF">2013-06-30T12:49:15Z</dcterms:created>
  <dcterms:modified xsi:type="dcterms:W3CDTF">2014-01-18T19:16:36Z</dcterms:modified>
</cp:coreProperties>
</file>